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17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19/03/1441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19/03/1441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19/03/1441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19/03/1441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19/03/1441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19/03/1441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19/03/1441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0"/>
            <a:ext cx="7340352" cy="1296144"/>
          </a:xfrm>
          <a:solidFill>
            <a:schemeClr val="tx2">
              <a:lumMod val="60000"/>
              <a:lumOff val="40000"/>
            </a:schemeClr>
          </a:solidFill>
        </p:spPr>
        <p:txBody>
          <a:bodyPr>
            <a:normAutofit/>
          </a:bodyPr>
          <a:lstStyle/>
          <a:p>
            <a:r>
              <a:rPr lang="en-GB" sz="3600" dirty="0" smtClean="0"/>
              <a:t>Writing and Economic Transactions</a:t>
            </a:r>
            <a:endParaRPr lang="ar-SA" sz="3600" dirty="0"/>
          </a:p>
        </p:txBody>
      </p:sp>
      <p:sp>
        <p:nvSpPr>
          <p:cNvPr id="3" name="عنوان فرعي 2"/>
          <p:cNvSpPr>
            <a:spLocks noGrp="1"/>
          </p:cNvSpPr>
          <p:nvPr>
            <p:ph type="subTitle" idx="1"/>
          </p:nvPr>
        </p:nvSpPr>
        <p:spPr>
          <a:xfrm>
            <a:off x="467544" y="1196752"/>
            <a:ext cx="8384976" cy="5303440"/>
          </a:xfrm>
          <a:solidFill>
            <a:schemeClr val="tx2">
              <a:lumMod val="20000"/>
              <a:lumOff val="80000"/>
            </a:schemeClr>
          </a:solidFill>
        </p:spPr>
        <p:txBody>
          <a:bodyPr>
            <a:normAutofit fontScale="92500" lnSpcReduction="10000"/>
          </a:bodyPr>
          <a:lstStyle/>
          <a:p>
            <a:pPr algn="l"/>
            <a:r>
              <a:rPr lang="en-GB" dirty="0">
                <a:latin typeface="Times-Roman"/>
              </a:rPr>
              <a:t>The </a:t>
            </a:r>
            <a:r>
              <a:rPr lang="en-GB" dirty="0" smtClean="0">
                <a:latin typeface="Times-Roman"/>
              </a:rPr>
              <a:t>archaic </a:t>
            </a:r>
            <a:r>
              <a:rPr lang="en-US" dirty="0" smtClean="0">
                <a:latin typeface="Times-Roman"/>
              </a:rPr>
              <a:t>writing </a:t>
            </a:r>
            <a:r>
              <a:rPr lang="en-US" dirty="0">
                <a:latin typeface="Times-Roman"/>
              </a:rPr>
              <a:t>had served to record economic transactions within a much wider </a:t>
            </a:r>
            <a:r>
              <a:rPr lang="en-US" dirty="0" smtClean="0">
                <a:latin typeface="Times-Roman"/>
              </a:rPr>
              <a:t>geographical context </a:t>
            </a:r>
            <a:r>
              <a:rPr lang="en-US" dirty="0">
                <a:latin typeface="Times-Roman"/>
              </a:rPr>
              <a:t>than southern Mesopotamia—including the Susiana in</a:t>
            </a:r>
          </a:p>
          <a:p>
            <a:pPr algn="l"/>
            <a:r>
              <a:rPr lang="en-US" dirty="0">
                <a:latin typeface="Times-Roman"/>
              </a:rPr>
              <a:t>southwest Iran, southern Anatolia, northeast Syria, and northwest Iran. </a:t>
            </a:r>
            <a:r>
              <a:rPr lang="en-US" dirty="0" smtClean="0">
                <a:latin typeface="Times-Roman"/>
              </a:rPr>
              <a:t>When this </a:t>
            </a:r>
            <a:r>
              <a:rPr lang="en-US" dirty="0">
                <a:latin typeface="Times-Roman"/>
              </a:rPr>
              <a:t>network collapsed at the end of the fourth millennium, the acquired </a:t>
            </a:r>
            <a:r>
              <a:rPr lang="en-US" dirty="0" smtClean="0">
                <a:latin typeface="Times-Roman"/>
              </a:rPr>
              <a:t>literary expertise </a:t>
            </a:r>
            <a:r>
              <a:rPr lang="en-US" dirty="0">
                <a:latin typeface="Times-Roman"/>
              </a:rPr>
              <a:t>was adapted not just to suit bureaucratic control but also to </a:t>
            </a:r>
            <a:r>
              <a:rPr lang="en-US" dirty="0" smtClean="0">
                <a:latin typeface="Times-Roman"/>
              </a:rPr>
              <a:t>become an </a:t>
            </a:r>
            <a:r>
              <a:rPr lang="en-US" dirty="0">
                <a:latin typeface="Times-Roman"/>
              </a:rPr>
              <a:t>ideological tool—able to preserve the memory of individuals whose</a:t>
            </a:r>
          </a:p>
          <a:p>
            <a:pPr algn="l"/>
            <a:r>
              <a:rPr lang="en-US" dirty="0">
                <a:latin typeface="Times-Roman"/>
              </a:rPr>
              <a:t>deeds were giving shape to “history.”</a:t>
            </a:r>
            <a:endParaRPr lang="ar-SA" dirty="0"/>
          </a:p>
        </p:txBody>
      </p:sp>
    </p:spTree>
    <p:extLst>
      <p:ext uri="{BB962C8B-B14F-4D97-AF65-F5344CB8AC3E}">
        <p14:creationId xmlns:p14="http://schemas.microsoft.com/office/powerpoint/2010/main" val="9664549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260649"/>
            <a:ext cx="7772400" cy="1080120"/>
          </a:xfrm>
          <a:solidFill>
            <a:schemeClr val="accent6">
              <a:lumMod val="60000"/>
              <a:lumOff val="40000"/>
            </a:schemeClr>
          </a:solidFill>
        </p:spPr>
        <p:txBody>
          <a:bodyPr>
            <a:normAutofit/>
          </a:bodyPr>
          <a:lstStyle/>
          <a:p>
            <a:r>
              <a:rPr lang="ar-SA" dirty="0" smtClean="0"/>
              <a:t>الكتابة والتعاملات الاقتصادية</a:t>
            </a:r>
            <a:endParaRPr lang="ar-SA" dirty="0"/>
          </a:p>
        </p:txBody>
      </p:sp>
      <p:sp>
        <p:nvSpPr>
          <p:cNvPr id="3" name="عنوان فرعي 2"/>
          <p:cNvSpPr>
            <a:spLocks noGrp="1"/>
          </p:cNvSpPr>
          <p:nvPr>
            <p:ph type="subTitle" idx="1"/>
          </p:nvPr>
        </p:nvSpPr>
        <p:spPr>
          <a:xfrm>
            <a:off x="251520" y="1196752"/>
            <a:ext cx="8784976" cy="5328592"/>
          </a:xfrm>
          <a:solidFill>
            <a:schemeClr val="accent6">
              <a:lumMod val="20000"/>
              <a:lumOff val="80000"/>
            </a:schemeClr>
          </a:solidFill>
        </p:spPr>
        <p:txBody>
          <a:bodyPr/>
          <a:lstStyle/>
          <a:p>
            <a:pPr algn="r"/>
            <a:r>
              <a:rPr lang="ar-SA" dirty="0" smtClean="0"/>
              <a:t>افادت الكتابة القديمة في تسجيل التعاملات الاقتصادية  داخل نطاق جغرافي اكثر اتساعا من بلاد ما بين النهرين – بضمنها ساسان في الجنوب الغربي من ايران، جنوب الأناضول، الشمال الشرقي من سوريا ، والشمال الغربي من ايران. وعندما انهارت تلك الشبكة في الألفية الرابعة، تم تبني الخبرة الواسعة المكتسبة ليس فقط لتناسب الهيمنة البيروقراطية، بل لتكون اداة ايديولوجية قادرة على حفظ ذاكرة الشخصيات الذين توفوا، التي اعطت تجسيدا ل (التاريخ) </a:t>
            </a:r>
            <a:endParaRPr lang="ar-SA" dirty="0"/>
          </a:p>
        </p:txBody>
      </p:sp>
    </p:spTree>
    <p:extLst>
      <p:ext uri="{BB962C8B-B14F-4D97-AF65-F5344CB8AC3E}">
        <p14:creationId xmlns:p14="http://schemas.microsoft.com/office/powerpoint/2010/main" val="16091760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116632"/>
            <a:ext cx="7772400" cy="1470025"/>
          </a:xfrm>
          <a:solidFill>
            <a:schemeClr val="accent4">
              <a:lumMod val="60000"/>
              <a:lumOff val="40000"/>
            </a:schemeClr>
          </a:solidFill>
        </p:spPr>
        <p:txBody>
          <a:bodyPr>
            <a:normAutofit/>
          </a:bodyPr>
          <a:lstStyle/>
          <a:p>
            <a:r>
              <a:rPr lang="en-GB" sz="4000" dirty="0" smtClean="0"/>
              <a:t>The development of writing in Sumer and Akkad</a:t>
            </a:r>
            <a:endParaRPr lang="ar-SA" sz="4000" dirty="0"/>
          </a:p>
        </p:txBody>
      </p:sp>
      <p:sp>
        <p:nvSpPr>
          <p:cNvPr id="3" name="عنوان فرعي 2"/>
          <p:cNvSpPr>
            <a:spLocks noGrp="1"/>
          </p:cNvSpPr>
          <p:nvPr>
            <p:ph type="subTitle" idx="1"/>
          </p:nvPr>
        </p:nvSpPr>
        <p:spPr>
          <a:xfrm>
            <a:off x="179512" y="1412776"/>
            <a:ext cx="8856984" cy="5256584"/>
          </a:xfrm>
          <a:solidFill>
            <a:schemeClr val="accent4">
              <a:lumMod val="20000"/>
              <a:lumOff val="80000"/>
            </a:schemeClr>
          </a:solidFill>
        </p:spPr>
        <p:txBody>
          <a:bodyPr>
            <a:normAutofit/>
          </a:bodyPr>
          <a:lstStyle/>
          <a:p>
            <a:pPr algn="l"/>
            <a:r>
              <a:rPr lang="en-US" dirty="0">
                <a:latin typeface="Times-Roman"/>
              </a:rPr>
              <a:t>Although it appears that the main centers of scribal education were </a:t>
            </a:r>
            <a:r>
              <a:rPr lang="en-US" dirty="0" smtClean="0">
                <a:latin typeface="Times-Roman"/>
              </a:rPr>
              <a:t>in Mesopotamia </a:t>
            </a:r>
            <a:r>
              <a:rPr lang="en-US" dirty="0">
                <a:latin typeface="Times-Roman"/>
              </a:rPr>
              <a:t>and that the primary language referent for cuneiform </a:t>
            </a:r>
            <a:r>
              <a:rPr lang="en-US" dirty="0" smtClean="0">
                <a:latin typeface="Times-Roman"/>
              </a:rPr>
              <a:t>systems was </a:t>
            </a:r>
            <a:r>
              <a:rPr lang="en-US" dirty="0">
                <a:latin typeface="Times-Roman"/>
              </a:rPr>
              <a:t>Sumerian, it could also be used in other linguistic contexts, such as </a:t>
            </a:r>
            <a:r>
              <a:rPr lang="en-US" dirty="0" smtClean="0">
                <a:latin typeface="Times-Roman"/>
              </a:rPr>
              <a:t>the Semitic </a:t>
            </a:r>
            <a:r>
              <a:rPr lang="en-US" dirty="0">
                <a:latin typeface="Times-Roman"/>
              </a:rPr>
              <a:t>language spoken at the Syrian city of </a:t>
            </a:r>
            <a:r>
              <a:rPr lang="en-US" dirty="0" smtClean="0">
                <a:latin typeface="Times-Roman"/>
              </a:rPr>
              <a:t>Ebla</a:t>
            </a:r>
            <a:r>
              <a:rPr lang="en-US" dirty="0">
                <a:latin typeface="Times-Roman"/>
              </a:rPr>
              <a:t>, or the </a:t>
            </a:r>
            <a:r>
              <a:rPr lang="en-US" dirty="0" err="1">
                <a:latin typeface="Times-Roman"/>
              </a:rPr>
              <a:t>Akkadian</a:t>
            </a:r>
            <a:r>
              <a:rPr lang="en-US" dirty="0">
                <a:latin typeface="Times-Roman"/>
              </a:rPr>
              <a:t> </a:t>
            </a:r>
            <a:r>
              <a:rPr lang="en-US" dirty="0" smtClean="0">
                <a:latin typeface="Times-Roman"/>
              </a:rPr>
              <a:t>used within Mesopotamia itself . In fact , the cuneiform tradition is marked by bilingualism. </a:t>
            </a:r>
            <a:endParaRPr lang="ar-SA" dirty="0"/>
          </a:p>
        </p:txBody>
      </p:sp>
    </p:spTree>
    <p:extLst>
      <p:ext uri="{BB962C8B-B14F-4D97-AF65-F5344CB8AC3E}">
        <p14:creationId xmlns:p14="http://schemas.microsoft.com/office/powerpoint/2010/main" val="27144704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32657"/>
            <a:ext cx="7772400" cy="936103"/>
          </a:xfrm>
          <a:solidFill>
            <a:schemeClr val="accent6">
              <a:lumMod val="75000"/>
            </a:schemeClr>
          </a:solidFill>
        </p:spPr>
        <p:txBody>
          <a:bodyPr/>
          <a:lstStyle/>
          <a:p>
            <a:r>
              <a:rPr lang="ar-SA" dirty="0" smtClean="0"/>
              <a:t>تطور الكتابة في سومر واكد</a:t>
            </a:r>
            <a:endParaRPr lang="ar-SA" dirty="0"/>
          </a:p>
        </p:txBody>
      </p:sp>
      <p:sp>
        <p:nvSpPr>
          <p:cNvPr id="3" name="عنوان فرعي 2"/>
          <p:cNvSpPr>
            <a:spLocks noGrp="1"/>
          </p:cNvSpPr>
          <p:nvPr>
            <p:ph type="subTitle" idx="1"/>
          </p:nvPr>
        </p:nvSpPr>
        <p:spPr>
          <a:xfrm>
            <a:off x="179512" y="1268760"/>
            <a:ext cx="8777064" cy="5112568"/>
          </a:xfrm>
          <a:solidFill>
            <a:schemeClr val="accent6">
              <a:lumMod val="40000"/>
              <a:lumOff val="60000"/>
            </a:schemeClr>
          </a:solidFill>
        </p:spPr>
        <p:txBody>
          <a:bodyPr/>
          <a:lstStyle/>
          <a:p>
            <a:pPr algn="r"/>
            <a:r>
              <a:rPr lang="ar-SA" dirty="0" smtClean="0"/>
              <a:t>على الرغم من ظهور المراكز الرئيسية لتعليم الكتابة كان في بلاد </a:t>
            </a:r>
            <a:r>
              <a:rPr lang="ar-SA" dirty="0" err="1" smtClean="0"/>
              <a:t>مابين</a:t>
            </a:r>
            <a:r>
              <a:rPr lang="ar-SA" dirty="0" smtClean="0"/>
              <a:t> النهرين واللغة الأولية كانت تشير الى ان النظام المسماري كان نظاما سومريا, الا انه كان بالإمكان استخدام بعض النصوص اللغوية الأخرى مثل اللغة الدلالية التي كان يتم التحدث بها في مدينة البا في سوريا، او اللغة </a:t>
            </a:r>
            <a:r>
              <a:rPr lang="ar-SA" dirty="0" err="1" smtClean="0"/>
              <a:t>الأكدية</a:t>
            </a:r>
            <a:r>
              <a:rPr lang="ar-SA" dirty="0" smtClean="0"/>
              <a:t> داخل بلاد ما بين النهرين نفسها. وفي الواقع، يمكن الإشارة الى التقليد المسماري من خلال ثنائية اللغتين( السومرية </a:t>
            </a:r>
            <a:r>
              <a:rPr lang="ar-SA" dirty="0" err="1" smtClean="0"/>
              <a:t>والأكدية</a:t>
            </a:r>
            <a:r>
              <a:rPr lang="ar-SA" dirty="0" smtClean="0"/>
              <a:t>).</a:t>
            </a:r>
            <a:endParaRPr lang="ar-SA" dirty="0"/>
          </a:p>
        </p:txBody>
      </p:sp>
    </p:spTree>
    <p:extLst>
      <p:ext uri="{BB962C8B-B14F-4D97-AF65-F5344CB8AC3E}">
        <p14:creationId xmlns:p14="http://schemas.microsoft.com/office/powerpoint/2010/main" val="15553449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188641"/>
            <a:ext cx="7772400" cy="1008112"/>
          </a:xfrm>
          <a:solidFill>
            <a:schemeClr val="tx2">
              <a:lumMod val="60000"/>
              <a:lumOff val="40000"/>
            </a:schemeClr>
          </a:solidFill>
        </p:spPr>
        <p:txBody>
          <a:bodyPr/>
          <a:lstStyle/>
          <a:p>
            <a:r>
              <a:rPr lang="en-GB" dirty="0" smtClean="0"/>
              <a:t>The important Idioms </a:t>
            </a:r>
            <a:endParaRPr lang="ar-SA" dirty="0"/>
          </a:p>
        </p:txBody>
      </p:sp>
      <p:sp>
        <p:nvSpPr>
          <p:cNvPr id="3" name="عنوان فرعي 2"/>
          <p:cNvSpPr>
            <a:spLocks noGrp="1"/>
          </p:cNvSpPr>
          <p:nvPr>
            <p:ph type="subTitle" idx="1"/>
          </p:nvPr>
        </p:nvSpPr>
        <p:spPr>
          <a:xfrm>
            <a:off x="0" y="1251215"/>
            <a:ext cx="9144000" cy="5616624"/>
          </a:xfrm>
          <a:solidFill>
            <a:schemeClr val="accent1">
              <a:lumMod val="20000"/>
              <a:lumOff val="80000"/>
            </a:schemeClr>
          </a:solidFill>
        </p:spPr>
        <p:txBody>
          <a:bodyPr>
            <a:normAutofit fontScale="62500" lnSpcReduction="20000"/>
          </a:bodyPr>
          <a:lstStyle/>
          <a:p>
            <a:pPr algn="r"/>
            <a:r>
              <a:rPr lang="ar-SA" dirty="0" smtClean="0"/>
              <a:t>الكتابة القديمة                                                                                 </a:t>
            </a:r>
            <a:r>
              <a:rPr lang="en-GB" dirty="0" smtClean="0"/>
              <a:t>1-The archaic writing.</a:t>
            </a:r>
          </a:p>
          <a:p>
            <a:pPr algn="r"/>
            <a:r>
              <a:rPr lang="ar-SA" dirty="0" smtClean="0"/>
              <a:t>التعاملات الاقتصادية                                                                    </a:t>
            </a:r>
            <a:r>
              <a:rPr lang="en-GB" dirty="0" smtClean="0"/>
              <a:t>2-Economic transactions </a:t>
            </a:r>
          </a:p>
          <a:p>
            <a:pPr algn="r"/>
            <a:r>
              <a:rPr lang="ar-SA" dirty="0" smtClean="0"/>
              <a:t>السياق التاريخي                                                                          </a:t>
            </a:r>
            <a:r>
              <a:rPr lang="en-GB" dirty="0" smtClean="0"/>
              <a:t>3- Geographical context </a:t>
            </a:r>
          </a:p>
          <a:p>
            <a:pPr algn="r"/>
            <a:r>
              <a:rPr lang="ar-SA" dirty="0" smtClean="0"/>
              <a:t>جنوب غرب ايران                                                                                 </a:t>
            </a:r>
            <a:r>
              <a:rPr lang="en-GB" dirty="0" smtClean="0"/>
              <a:t>4-Southwest Iran</a:t>
            </a:r>
          </a:p>
          <a:p>
            <a:pPr algn="r"/>
            <a:r>
              <a:rPr lang="ar-SA" dirty="0" smtClean="0"/>
              <a:t>جنوب الأناضول                                                                              </a:t>
            </a:r>
            <a:r>
              <a:rPr lang="en-GB" dirty="0" smtClean="0"/>
              <a:t>5-Southren Anatolia </a:t>
            </a:r>
          </a:p>
          <a:p>
            <a:pPr algn="r"/>
            <a:r>
              <a:rPr lang="ar-SA" dirty="0" smtClean="0"/>
              <a:t>الألفية الرابعة                                                                                  </a:t>
            </a:r>
            <a:r>
              <a:rPr lang="en-GB" dirty="0" smtClean="0"/>
              <a:t>6-Fourth millennium</a:t>
            </a:r>
          </a:p>
          <a:p>
            <a:pPr algn="r"/>
            <a:r>
              <a:rPr lang="ar-SA" dirty="0" smtClean="0"/>
              <a:t>الخبرة الأدبية المكتسبة                                                           </a:t>
            </a:r>
            <a:r>
              <a:rPr lang="en-GB" dirty="0" smtClean="0"/>
              <a:t>7-Acquired literary expertise </a:t>
            </a:r>
          </a:p>
          <a:p>
            <a:pPr algn="r"/>
            <a:r>
              <a:rPr lang="ar-SA" dirty="0" smtClean="0"/>
              <a:t>الهيمنة البيروقراطية                                                                       </a:t>
            </a:r>
            <a:r>
              <a:rPr lang="en-GB" dirty="0" smtClean="0"/>
              <a:t>8-bureaucratic control</a:t>
            </a:r>
          </a:p>
          <a:p>
            <a:pPr algn="r"/>
            <a:r>
              <a:rPr lang="ar-SA" dirty="0" smtClean="0"/>
              <a:t>ذاكرة الشخصيات                                                                </a:t>
            </a:r>
            <a:r>
              <a:rPr lang="en-GB" dirty="0" smtClean="0"/>
              <a:t>9-The memory of individuals </a:t>
            </a:r>
          </a:p>
          <a:p>
            <a:pPr algn="r"/>
            <a:r>
              <a:rPr lang="ar-SA" dirty="0" smtClean="0"/>
              <a:t>المراكز الرئيسية                                                                               </a:t>
            </a:r>
            <a:r>
              <a:rPr lang="en-GB" dirty="0" smtClean="0"/>
              <a:t>10-The main centres</a:t>
            </a:r>
          </a:p>
          <a:p>
            <a:pPr algn="r"/>
            <a:r>
              <a:rPr lang="ar-SA" dirty="0" smtClean="0"/>
              <a:t>تعليم الكتابة                                                                                    </a:t>
            </a:r>
            <a:r>
              <a:rPr lang="en-GB" dirty="0" smtClean="0"/>
              <a:t> 11-Scribal education</a:t>
            </a:r>
          </a:p>
          <a:p>
            <a:pPr algn="r"/>
            <a:r>
              <a:rPr lang="ar-SA" dirty="0" smtClean="0"/>
              <a:t>لغة اولية                                                                                     </a:t>
            </a:r>
            <a:r>
              <a:rPr lang="en-GB" dirty="0" smtClean="0"/>
              <a:t>12- Primary language </a:t>
            </a:r>
          </a:p>
          <a:p>
            <a:pPr algn="r"/>
            <a:r>
              <a:rPr lang="ar-SA" dirty="0" smtClean="0"/>
              <a:t>الأنظمة المسمارية                                                                         </a:t>
            </a:r>
            <a:r>
              <a:rPr lang="en-GB" dirty="0" smtClean="0"/>
              <a:t>13-Cuneiform systems </a:t>
            </a:r>
          </a:p>
          <a:p>
            <a:pPr algn="r"/>
            <a:r>
              <a:rPr lang="ar-SA" dirty="0" smtClean="0"/>
              <a:t>سياق لغوي                                                                                   </a:t>
            </a:r>
            <a:r>
              <a:rPr lang="en-GB" dirty="0" smtClean="0"/>
              <a:t>14-Linguistic context </a:t>
            </a:r>
          </a:p>
          <a:p>
            <a:pPr algn="r"/>
            <a:r>
              <a:rPr lang="ar-SA" dirty="0" smtClean="0"/>
              <a:t>اللغة السامية                                                                                 </a:t>
            </a:r>
            <a:r>
              <a:rPr lang="en-GB" dirty="0" smtClean="0"/>
              <a:t>15-Semitic Language </a:t>
            </a:r>
          </a:p>
          <a:p>
            <a:pPr algn="r"/>
            <a:r>
              <a:rPr lang="ar-SA" dirty="0" smtClean="0"/>
              <a:t>التقليد المسماري                                                                        </a:t>
            </a:r>
            <a:r>
              <a:rPr lang="en-GB" dirty="0" smtClean="0"/>
              <a:t>16-Cuneiform tradition </a:t>
            </a:r>
          </a:p>
          <a:p>
            <a:pPr algn="r"/>
            <a:r>
              <a:rPr lang="ar-SA" dirty="0" smtClean="0"/>
              <a:t>الثنائية                                                                                        </a:t>
            </a:r>
            <a:r>
              <a:rPr lang="en-GB" dirty="0" smtClean="0"/>
              <a:t>17- Bilingualism        </a:t>
            </a:r>
          </a:p>
          <a:p>
            <a:pPr algn="l"/>
            <a:r>
              <a:rPr lang="ar-SA" dirty="0" smtClean="0"/>
              <a:t>   </a:t>
            </a:r>
            <a:endParaRPr lang="en-GB" dirty="0" smtClean="0"/>
          </a:p>
        </p:txBody>
      </p:sp>
    </p:spTree>
    <p:extLst>
      <p:ext uri="{BB962C8B-B14F-4D97-AF65-F5344CB8AC3E}">
        <p14:creationId xmlns:p14="http://schemas.microsoft.com/office/powerpoint/2010/main" val="1566617739"/>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TotalTime>
  <Words>399</Words>
  <Application>Microsoft Office PowerPoint</Application>
  <PresentationFormat>عرض على الشاشة (3:4)‏</PresentationFormat>
  <Paragraphs>29</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سمة Office</vt:lpstr>
      <vt:lpstr>Writing and Economic Transactions</vt:lpstr>
      <vt:lpstr>الكتابة والتعاملات الاقتصادية</vt:lpstr>
      <vt:lpstr>The development of writing in Sumer and Akkad</vt:lpstr>
      <vt:lpstr>تطور الكتابة في سومر واكد</vt:lpstr>
      <vt:lpstr>The important Idioms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and Economic Transacition</dc:title>
  <dc:creator>Dr.Ibrahim Alemara</dc:creator>
  <cp:lastModifiedBy>DR.Ahmed Saker 2o1O</cp:lastModifiedBy>
  <cp:revision>18</cp:revision>
  <dcterms:created xsi:type="dcterms:W3CDTF">2019-11-16T13:11:07Z</dcterms:created>
  <dcterms:modified xsi:type="dcterms:W3CDTF">2019-11-16T19:22:53Z</dcterms:modified>
</cp:coreProperties>
</file>